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0"/>
  </p:notesMasterIdLst>
  <p:handoutMasterIdLst>
    <p:handoutMasterId r:id="rId51"/>
  </p:handoutMasterIdLst>
  <p:sldIdLst>
    <p:sldId id="325" r:id="rId3"/>
    <p:sldId id="401" r:id="rId4"/>
    <p:sldId id="413" r:id="rId5"/>
    <p:sldId id="439" r:id="rId6"/>
    <p:sldId id="440" r:id="rId7"/>
    <p:sldId id="414" r:id="rId8"/>
    <p:sldId id="415" r:id="rId9"/>
    <p:sldId id="417" r:id="rId10"/>
    <p:sldId id="416" r:id="rId11"/>
    <p:sldId id="419" r:id="rId12"/>
    <p:sldId id="418" r:id="rId13"/>
    <p:sldId id="420" r:id="rId14"/>
    <p:sldId id="422" r:id="rId15"/>
    <p:sldId id="421" r:id="rId16"/>
    <p:sldId id="423" r:id="rId17"/>
    <p:sldId id="424" r:id="rId18"/>
    <p:sldId id="425" r:id="rId19"/>
    <p:sldId id="426" r:id="rId20"/>
    <p:sldId id="427" r:id="rId21"/>
    <p:sldId id="441" r:id="rId22"/>
    <p:sldId id="402" r:id="rId23"/>
    <p:sldId id="403" r:id="rId24"/>
    <p:sldId id="404" r:id="rId25"/>
    <p:sldId id="405" r:id="rId26"/>
    <p:sldId id="409" r:id="rId27"/>
    <p:sldId id="411" r:id="rId28"/>
    <p:sldId id="410" r:id="rId29"/>
    <p:sldId id="443" r:id="rId30"/>
    <p:sldId id="442" r:id="rId31"/>
    <p:sldId id="412" r:id="rId32"/>
    <p:sldId id="437" r:id="rId33"/>
    <p:sldId id="438" r:id="rId34"/>
    <p:sldId id="444" r:id="rId35"/>
    <p:sldId id="445" r:id="rId36"/>
    <p:sldId id="429" r:id="rId37"/>
    <p:sldId id="430" r:id="rId38"/>
    <p:sldId id="431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José Alejandro Rendón Bazán" initials="IJARB" lastIdx="8" clrIdx="0">
    <p:extLst>
      <p:ext uri="{19B8F6BF-5375-455C-9EA6-DF929625EA0E}">
        <p15:presenceInfo xmlns:p15="http://schemas.microsoft.com/office/powerpoint/2012/main" userId="fe7431583ab63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669900"/>
    <a:srgbClr val="CCCC00"/>
    <a:srgbClr val="FF6600"/>
    <a:srgbClr val="CCFF33"/>
    <a:srgbClr val="339966"/>
    <a:srgbClr val="66FF33"/>
    <a:srgbClr val="9900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534" autoAdjust="0"/>
  </p:normalViewPr>
  <p:slideViewPr>
    <p:cSldViewPr>
      <p:cViewPr varScale="1">
        <p:scale>
          <a:sx n="113" d="100"/>
          <a:sy n="113" d="100"/>
        </p:scale>
        <p:origin x="1512" y="96"/>
      </p:cViewPr>
      <p:guideLst>
        <p:guide orient="horz" pos="4247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96747E-4BD2-4057-A446-43AA7B2A8BE6}" type="datetimeFigureOut">
              <a:rPr lang="es-MX" smtClean="0"/>
              <a:t>25/11/2015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B45B65-5D34-41B1-87C5-9D7961980D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69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EA5639-B9FF-9043-BC73-4C5186DB0C30}" type="datetimeFigureOut">
              <a:rPr lang="es-ES" smtClean="0"/>
              <a:t>25/11/2015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97E6E5-455F-074A-86AA-CDC7C9155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70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07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5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D3CDBA-70C9-4653-803C-CD5984144F2C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148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60" y="0"/>
            <a:ext cx="3277721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645024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  <a:latin typeface="Soberana Titular" pitchFamily="50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0688" y="5229200"/>
            <a:ext cx="7702624" cy="85211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Soberana Titular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160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>
            <a:grpSpLocks/>
          </p:cNvGrpSpPr>
          <p:nvPr userDrawn="1"/>
        </p:nvGrpSpPr>
        <p:grpSpPr bwMode="auto">
          <a:xfrm>
            <a:off x="0" y="1165225"/>
            <a:ext cx="9144000" cy="5697538"/>
            <a:chOff x="-1" y="1283855"/>
            <a:chExt cx="9144001" cy="5579246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-1" y="128385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-1" y="135847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-1" y="143309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-1" y="150770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-1" y="158077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>
              <a:off x="-1" y="165539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-1" y="173000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-1" y="180462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-1" y="187924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-1" y="195386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-1" y="202848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-1" y="210154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>
              <a:off x="-1" y="217616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-1" y="225077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-1" y="232539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-1" y="24000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-1" y="247463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-1" y="254925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-1" y="26223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-1" y="269693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-1" y="277155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-1" y="28461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>
              <a:off x="-1" y="292078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/>
            <p:nvPr/>
          </p:nvCxnSpPr>
          <p:spPr>
            <a:xfrm>
              <a:off x="-1" y="299540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-1" y="306846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-1" y="314308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-1" y="32177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-1" y="329232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-1" y="336693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>
              <a:off x="-1" y="344155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>
              <a:off x="-1" y="351617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/>
            <p:nvPr/>
          </p:nvCxnSpPr>
          <p:spPr>
            <a:xfrm>
              <a:off x="-1" y="358923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>
              <a:off x="-1" y="366385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-1" y="373847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-1" y="381309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/>
            <p:nvPr/>
          </p:nvCxnSpPr>
          <p:spPr>
            <a:xfrm>
              <a:off x="-1" y="388771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-1" y="396232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-1" y="403694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-1" y="411000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-1" y="418462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-1" y="425924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-1" y="433386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-1" y="440848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>
              <a:off x="-1" y="448309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/>
            <p:nvPr/>
          </p:nvCxnSpPr>
          <p:spPr>
            <a:xfrm>
              <a:off x="-1" y="455771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/>
            <p:nvPr/>
          </p:nvCxnSpPr>
          <p:spPr>
            <a:xfrm>
              <a:off x="-1" y="463078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-1" y="470539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-1" y="478001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-1" y="485463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/>
            <p:nvPr/>
          </p:nvCxnSpPr>
          <p:spPr>
            <a:xfrm>
              <a:off x="-1" y="49292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/>
            <p:nvPr/>
          </p:nvCxnSpPr>
          <p:spPr>
            <a:xfrm>
              <a:off x="-1" y="500387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-1" y="507848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-1" y="515155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/>
            <p:cNvCxnSpPr/>
            <p:nvPr/>
          </p:nvCxnSpPr>
          <p:spPr>
            <a:xfrm>
              <a:off x="-1" y="52261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-1" y="530078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-1" y="537540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>
              <a:off x="-1" y="545002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/>
            <p:cNvCxnSpPr/>
            <p:nvPr/>
          </p:nvCxnSpPr>
          <p:spPr>
            <a:xfrm>
              <a:off x="-1" y="552464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/>
            <p:cNvCxnSpPr/>
            <p:nvPr/>
          </p:nvCxnSpPr>
          <p:spPr>
            <a:xfrm>
              <a:off x="-1" y="559770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/>
            <p:cNvCxnSpPr/>
            <p:nvPr/>
          </p:nvCxnSpPr>
          <p:spPr>
            <a:xfrm>
              <a:off x="-1" y="567232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-1" y="574694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/>
            <p:nvPr/>
          </p:nvCxnSpPr>
          <p:spPr>
            <a:xfrm>
              <a:off x="-1" y="582155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>
              <a:off x="-1" y="589617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>
              <a:off x="-1" y="597079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>
              <a:off x="-1" y="604541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>
              <a:off x="-1" y="611847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>
              <a:off x="-1" y="6193094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>
              <a:off x="-1" y="6267712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/>
            <p:nvPr/>
          </p:nvCxnSpPr>
          <p:spPr>
            <a:xfrm>
              <a:off x="-1" y="634232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/>
            <p:cNvCxnSpPr/>
            <p:nvPr/>
          </p:nvCxnSpPr>
          <p:spPr>
            <a:xfrm>
              <a:off x="-1" y="641694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/>
            <p:cNvCxnSpPr/>
            <p:nvPr/>
          </p:nvCxnSpPr>
          <p:spPr>
            <a:xfrm>
              <a:off x="-1" y="64915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-1" y="656618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-1" y="6639247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/>
            <p:cNvCxnSpPr/>
            <p:nvPr/>
          </p:nvCxnSpPr>
          <p:spPr>
            <a:xfrm>
              <a:off x="-1" y="67138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/>
            <p:cNvCxnSpPr/>
            <p:nvPr/>
          </p:nvCxnSpPr>
          <p:spPr>
            <a:xfrm>
              <a:off x="-1" y="678848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/>
            <p:cNvCxnSpPr/>
            <p:nvPr/>
          </p:nvCxnSpPr>
          <p:spPr>
            <a:xfrm>
              <a:off x="-1" y="686310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ángulo 83"/>
          <p:cNvSpPr/>
          <p:nvPr userDrawn="1"/>
        </p:nvSpPr>
        <p:spPr>
          <a:xfrm>
            <a:off x="0" y="6640513"/>
            <a:ext cx="9144000" cy="22225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3513"/>
            <a:ext cx="23907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Conector recto 85"/>
          <p:cNvCxnSpPr/>
          <p:nvPr userDrawn="1"/>
        </p:nvCxnSpPr>
        <p:spPr>
          <a:xfrm>
            <a:off x="0" y="980728"/>
            <a:ext cx="197643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 userDrawn="1"/>
        </p:nvCxnSpPr>
        <p:spPr>
          <a:xfrm>
            <a:off x="2973388" y="980728"/>
            <a:ext cx="61706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</p:sldLayoutIdLst>
  <p:txStyles>
    <p:titleStyle>
      <a:lvl1pPr algn="ctr" eaLnBrk="1" hangingPunct="1">
        <a:defRPr lang="es-ES" sz="2400" kern="1200" dirty="0">
          <a:solidFill>
            <a:schemeClr val="tx1">
              <a:lumMod val="50000"/>
              <a:lumOff val="50000"/>
            </a:schemeClr>
          </a:solidFill>
          <a:latin typeface="Soberana Sans Black"/>
          <a:ea typeface="+mn-ea"/>
          <a:cs typeface="Soberana Sans Black"/>
        </a:defRPr>
      </a:lvl1pPr>
    </p:titleStyle>
    <p:bodyStyle>
      <a:lvl1pPr eaLnBrk="1" hangingPunct="1">
        <a:defRPr lang="es-ES_tradnl" sz="2000" kern="1200" dirty="0" smtClean="0">
          <a:solidFill>
            <a:srgbClr val="C00000"/>
          </a:solidFill>
          <a:latin typeface="Soberana Sans"/>
          <a:ea typeface="+mn-ea"/>
          <a:cs typeface="Soberana Sans"/>
        </a:defRPr>
      </a:lvl1pPr>
      <a:lvl2pPr marL="0" algn="l" defTabSz="914400" rtl="0" eaLnBrk="1" latinLnBrk="0" hangingPunct="1">
        <a:defRPr lang="es-ES_tradnl" sz="1800" kern="1200" dirty="0" smtClean="0">
          <a:solidFill>
            <a:schemeClr val="tx1"/>
          </a:solidFill>
          <a:latin typeface="Soberana Sans Light"/>
          <a:ea typeface="+mn-ea"/>
          <a:cs typeface="Soberana Sans Light"/>
        </a:defRPr>
      </a:lvl2pPr>
      <a:lvl3pPr marL="0" algn="l" defTabSz="914400" rtl="0" eaLnBrk="1" latinLnBrk="0" hangingPunct="1">
        <a:defRPr lang="es-ES_tradnl" sz="1800" kern="1200" dirty="0" smtClean="0">
          <a:solidFill>
            <a:schemeClr val="tx1"/>
          </a:solidFill>
          <a:latin typeface="Soberana Sans Light"/>
          <a:ea typeface="+mn-ea"/>
          <a:cs typeface="Soberana Sans Light"/>
        </a:defRPr>
      </a:lvl3pPr>
      <a:lvl4pPr marL="0" algn="l" defTabSz="914400" rtl="0" eaLnBrk="1" latinLnBrk="0" hangingPunct="1">
        <a:defRPr lang="es-ES_tradnl" sz="1800" kern="1200" dirty="0" smtClean="0">
          <a:solidFill>
            <a:schemeClr val="tx1"/>
          </a:solidFill>
          <a:latin typeface="Soberana Sans Light"/>
          <a:ea typeface="+mn-ea"/>
          <a:cs typeface="Soberana Sans Light"/>
        </a:defRPr>
      </a:lvl4pPr>
      <a:lvl5pPr marL="0" algn="l" defTabSz="914400" rtl="0" eaLnBrk="1" latinLnBrk="0" hangingPunct="1">
        <a:defRPr lang="es-ES" sz="1800" kern="1200" dirty="0">
          <a:solidFill>
            <a:schemeClr val="tx1"/>
          </a:solidFill>
          <a:latin typeface="Soberana Sans Light"/>
          <a:ea typeface="+mn-ea"/>
          <a:cs typeface="Soberana Sans Light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59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lang="es-ES" sz="2400" kern="1200" dirty="0">
          <a:solidFill>
            <a:schemeClr val="tx1">
              <a:lumMod val="50000"/>
              <a:lumOff val="50000"/>
            </a:schemeClr>
          </a:solidFill>
          <a:latin typeface="Soberana Sans Black"/>
          <a:ea typeface="+mn-ea"/>
          <a:cs typeface="Soberana Sans Blac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lang="es-ES_tradnl" sz="2000" kern="1200" dirty="0" smtClean="0">
          <a:solidFill>
            <a:srgbClr val="C00000"/>
          </a:solidFill>
          <a:latin typeface="Soberana Sans"/>
          <a:ea typeface="+mn-ea"/>
          <a:cs typeface="Soberan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Soberana Sans Light"/>
          <a:ea typeface="+mn-ea"/>
          <a:cs typeface="Soberana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95"/>
          <p:cNvGrpSpPr>
            <a:grpSpLocks/>
          </p:cNvGrpSpPr>
          <p:nvPr/>
        </p:nvGrpSpPr>
        <p:grpSpPr bwMode="auto">
          <a:xfrm>
            <a:off x="0" y="1284288"/>
            <a:ext cx="9144000" cy="5579423"/>
            <a:chOff x="-1" y="1283678"/>
            <a:chExt cx="9144001" cy="5579423"/>
          </a:xfrm>
        </p:grpSpPr>
        <p:cxnSp>
          <p:nvCxnSpPr>
            <p:cNvPr id="7" name="Conector recto 5"/>
            <p:cNvCxnSpPr/>
            <p:nvPr/>
          </p:nvCxnSpPr>
          <p:spPr>
            <a:xfrm>
              <a:off x="-1" y="12836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9"/>
            <p:cNvCxnSpPr/>
            <p:nvPr/>
          </p:nvCxnSpPr>
          <p:spPr>
            <a:xfrm>
              <a:off x="-1" y="13582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10"/>
            <p:cNvCxnSpPr/>
            <p:nvPr/>
          </p:nvCxnSpPr>
          <p:spPr>
            <a:xfrm>
              <a:off x="-1" y="14329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1"/>
            <p:cNvCxnSpPr/>
            <p:nvPr/>
          </p:nvCxnSpPr>
          <p:spPr>
            <a:xfrm>
              <a:off x="-1" y="15075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2"/>
            <p:cNvCxnSpPr/>
            <p:nvPr/>
          </p:nvCxnSpPr>
          <p:spPr>
            <a:xfrm>
              <a:off x="-1" y="15805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3"/>
            <p:cNvCxnSpPr/>
            <p:nvPr/>
          </p:nvCxnSpPr>
          <p:spPr>
            <a:xfrm>
              <a:off x="-1" y="16551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4"/>
            <p:cNvCxnSpPr/>
            <p:nvPr/>
          </p:nvCxnSpPr>
          <p:spPr>
            <a:xfrm>
              <a:off x="-1" y="17297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5"/>
            <p:cNvCxnSpPr/>
            <p:nvPr/>
          </p:nvCxnSpPr>
          <p:spPr>
            <a:xfrm>
              <a:off x="-1" y="18043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7"/>
            <p:cNvCxnSpPr/>
            <p:nvPr/>
          </p:nvCxnSpPr>
          <p:spPr>
            <a:xfrm>
              <a:off x="-1" y="18789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8"/>
            <p:cNvCxnSpPr/>
            <p:nvPr/>
          </p:nvCxnSpPr>
          <p:spPr>
            <a:xfrm>
              <a:off x="-1" y="19536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9"/>
            <p:cNvCxnSpPr/>
            <p:nvPr/>
          </p:nvCxnSpPr>
          <p:spPr>
            <a:xfrm>
              <a:off x="-1" y="20282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20"/>
            <p:cNvCxnSpPr/>
            <p:nvPr/>
          </p:nvCxnSpPr>
          <p:spPr>
            <a:xfrm>
              <a:off x="-1" y="21012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21"/>
            <p:cNvCxnSpPr/>
            <p:nvPr/>
          </p:nvCxnSpPr>
          <p:spPr>
            <a:xfrm>
              <a:off x="-1" y="21758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22"/>
            <p:cNvCxnSpPr/>
            <p:nvPr/>
          </p:nvCxnSpPr>
          <p:spPr>
            <a:xfrm>
              <a:off x="-1" y="22504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3"/>
            <p:cNvCxnSpPr/>
            <p:nvPr/>
          </p:nvCxnSpPr>
          <p:spPr>
            <a:xfrm>
              <a:off x="-1" y="23250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4"/>
            <p:cNvCxnSpPr/>
            <p:nvPr/>
          </p:nvCxnSpPr>
          <p:spPr>
            <a:xfrm>
              <a:off x="-1" y="23996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6"/>
            <p:cNvCxnSpPr/>
            <p:nvPr/>
          </p:nvCxnSpPr>
          <p:spPr>
            <a:xfrm>
              <a:off x="-1" y="24743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7"/>
            <p:cNvCxnSpPr/>
            <p:nvPr/>
          </p:nvCxnSpPr>
          <p:spPr>
            <a:xfrm>
              <a:off x="-1" y="25489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8"/>
            <p:cNvCxnSpPr/>
            <p:nvPr/>
          </p:nvCxnSpPr>
          <p:spPr>
            <a:xfrm>
              <a:off x="-1" y="26219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9"/>
            <p:cNvCxnSpPr/>
            <p:nvPr/>
          </p:nvCxnSpPr>
          <p:spPr>
            <a:xfrm>
              <a:off x="-1" y="26965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30"/>
            <p:cNvCxnSpPr/>
            <p:nvPr/>
          </p:nvCxnSpPr>
          <p:spPr>
            <a:xfrm>
              <a:off x="-1" y="27711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31"/>
            <p:cNvCxnSpPr/>
            <p:nvPr/>
          </p:nvCxnSpPr>
          <p:spPr>
            <a:xfrm>
              <a:off x="-1" y="28457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32"/>
            <p:cNvCxnSpPr/>
            <p:nvPr/>
          </p:nvCxnSpPr>
          <p:spPr>
            <a:xfrm>
              <a:off x="-1" y="29203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33"/>
            <p:cNvCxnSpPr/>
            <p:nvPr/>
          </p:nvCxnSpPr>
          <p:spPr>
            <a:xfrm>
              <a:off x="-1" y="29950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4"/>
            <p:cNvCxnSpPr/>
            <p:nvPr/>
          </p:nvCxnSpPr>
          <p:spPr>
            <a:xfrm>
              <a:off x="-1" y="30680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5"/>
            <p:cNvCxnSpPr/>
            <p:nvPr/>
          </p:nvCxnSpPr>
          <p:spPr>
            <a:xfrm>
              <a:off x="-1" y="31426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6"/>
            <p:cNvCxnSpPr/>
            <p:nvPr/>
          </p:nvCxnSpPr>
          <p:spPr>
            <a:xfrm>
              <a:off x="-1" y="32172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7"/>
            <p:cNvCxnSpPr/>
            <p:nvPr/>
          </p:nvCxnSpPr>
          <p:spPr>
            <a:xfrm>
              <a:off x="-1" y="32918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8"/>
            <p:cNvCxnSpPr/>
            <p:nvPr/>
          </p:nvCxnSpPr>
          <p:spPr>
            <a:xfrm>
              <a:off x="-1" y="33664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9"/>
            <p:cNvCxnSpPr/>
            <p:nvPr/>
          </p:nvCxnSpPr>
          <p:spPr>
            <a:xfrm>
              <a:off x="-1" y="34410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40"/>
            <p:cNvCxnSpPr/>
            <p:nvPr/>
          </p:nvCxnSpPr>
          <p:spPr>
            <a:xfrm>
              <a:off x="-1" y="35157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41"/>
            <p:cNvCxnSpPr/>
            <p:nvPr/>
          </p:nvCxnSpPr>
          <p:spPr>
            <a:xfrm>
              <a:off x="-1" y="35887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42"/>
            <p:cNvCxnSpPr/>
            <p:nvPr/>
          </p:nvCxnSpPr>
          <p:spPr>
            <a:xfrm>
              <a:off x="-1" y="36633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43"/>
            <p:cNvCxnSpPr/>
            <p:nvPr/>
          </p:nvCxnSpPr>
          <p:spPr>
            <a:xfrm>
              <a:off x="-1" y="37379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4"/>
            <p:cNvCxnSpPr/>
            <p:nvPr/>
          </p:nvCxnSpPr>
          <p:spPr>
            <a:xfrm>
              <a:off x="-1" y="38125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5"/>
            <p:cNvCxnSpPr/>
            <p:nvPr/>
          </p:nvCxnSpPr>
          <p:spPr>
            <a:xfrm>
              <a:off x="-1" y="38871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6"/>
            <p:cNvCxnSpPr/>
            <p:nvPr/>
          </p:nvCxnSpPr>
          <p:spPr>
            <a:xfrm>
              <a:off x="-1" y="39617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7"/>
            <p:cNvCxnSpPr/>
            <p:nvPr/>
          </p:nvCxnSpPr>
          <p:spPr>
            <a:xfrm>
              <a:off x="-1" y="40364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8"/>
            <p:cNvCxnSpPr/>
            <p:nvPr/>
          </p:nvCxnSpPr>
          <p:spPr>
            <a:xfrm>
              <a:off x="-1" y="41094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9"/>
            <p:cNvCxnSpPr/>
            <p:nvPr/>
          </p:nvCxnSpPr>
          <p:spPr>
            <a:xfrm>
              <a:off x="-1" y="41840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50"/>
            <p:cNvCxnSpPr/>
            <p:nvPr/>
          </p:nvCxnSpPr>
          <p:spPr>
            <a:xfrm>
              <a:off x="-1" y="42586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51"/>
            <p:cNvCxnSpPr/>
            <p:nvPr/>
          </p:nvCxnSpPr>
          <p:spPr>
            <a:xfrm>
              <a:off x="-1" y="43332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52"/>
            <p:cNvCxnSpPr/>
            <p:nvPr/>
          </p:nvCxnSpPr>
          <p:spPr>
            <a:xfrm>
              <a:off x="-1" y="44078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53"/>
            <p:cNvCxnSpPr/>
            <p:nvPr/>
          </p:nvCxnSpPr>
          <p:spPr>
            <a:xfrm>
              <a:off x="-1" y="44824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4"/>
            <p:cNvCxnSpPr/>
            <p:nvPr/>
          </p:nvCxnSpPr>
          <p:spPr>
            <a:xfrm>
              <a:off x="-1" y="45571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5"/>
            <p:cNvCxnSpPr/>
            <p:nvPr/>
          </p:nvCxnSpPr>
          <p:spPr>
            <a:xfrm>
              <a:off x="-1" y="46301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6"/>
            <p:cNvCxnSpPr/>
            <p:nvPr/>
          </p:nvCxnSpPr>
          <p:spPr>
            <a:xfrm>
              <a:off x="-1" y="47047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7"/>
            <p:cNvCxnSpPr/>
            <p:nvPr/>
          </p:nvCxnSpPr>
          <p:spPr>
            <a:xfrm>
              <a:off x="-1" y="47793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8"/>
            <p:cNvCxnSpPr/>
            <p:nvPr/>
          </p:nvCxnSpPr>
          <p:spPr>
            <a:xfrm>
              <a:off x="-1" y="48539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9"/>
            <p:cNvCxnSpPr/>
            <p:nvPr/>
          </p:nvCxnSpPr>
          <p:spPr>
            <a:xfrm>
              <a:off x="-1" y="49285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60"/>
            <p:cNvCxnSpPr/>
            <p:nvPr/>
          </p:nvCxnSpPr>
          <p:spPr>
            <a:xfrm>
              <a:off x="-1" y="50031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61"/>
            <p:cNvCxnSpPr/>
            <p:nvPr/>
          </p:nvCxnSpPr>
          <p:spPr>
            <a:xfrm>
              <a:off x="-1" y="50778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62"/>
            <p:cNvCxnSpPr/>
            <p:nvPr/>
          </p:nvCxnSpPr>
          <p:spPr>
            <a:xfrm>
              <a:off x="-1" y="51508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63"/>
            <p:cNvCxnSpPr/>
            <p:nvPr/>
          </p:nvCxnSpPr>
          <p:spPr>
            <a:xfrm>
              <a:off x="-1" y="52254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4"/>
            <p:cNvCxnSpPr/>
            <p:nvPr/>
          </p:nvCxnSpPr>
          <p:spPr>
            <a:xfrm>
              <a:off x="-1" y="53000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5"/>
            <p:cNvCxnSpPr/>
            <p:nvPr/>
          </p:nvCxnSpPr>
          <p:spPr>
            <a:xfrm>
              <a:off x="-1" y="53746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6"/>
            <p:cNvCxnSpPr/>
            <p:nvPr/>
          </p:nvCxnSpPr>
          <p:spPr>
            <a:xfrm>
              <a:off x="-1" y="54492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7"/>
            <p:cNvCxnSpPr/>
            <p:nvPr/>
          </p:nvCxnSpPr>
          <p:spPr>
            <a:xfrm>
              <a:off x="-1" y="55238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8"/>
            <p:cNvCxnSpPr/>
            <p:nvPr/>
          </p:nvCxnSpPr>
          <p:spPr>
            <a:xfrm>
              <a:off x="-1" y="55969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9"/>
            <p:cNvCxnSpPr/>
            <p:nvPr/>
          </p:nvCxnSpPr>
          <p:spPr>
            <a:xfrm>
              <a:off x="-1" y="56715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70"/>
            <p:cNvCxnSpPr/>
            <p:nvPr/>
          </p:nvCxnSpPr>
          <p:spPr>
            <a:xfrm>
              <a:off x="-1" y="57461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71"/>
            <p:cNvCxnSpPr/>
            <p:nvPr/>
          </p:nvCxnSpPr>
          <p:spPr>
            <a:xfrm>
              <a:off x="-1" y="58207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72"/>
            <p:cNvCxnSpPr/>
            <p:nvPr/>
          </p:nvCxnSpPr>
          <p:spPr>
            <a:xfrm>
              <a:off x="-1" y="58953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73"/>
            <p:cNvCxnSpPr/>
            <p:nvPr/>
          </p:nvCxnSpPr>
          <p:spPr>
            <a:xfrm>
              <a:off x="-1" y="59699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4"/>
            <p:cNvCxnSpPr/>
            <p:nvPr/>
          </p:nvCxnSpPr>
          <p:spPr>
            <a:xfrm>
              <a:off x="-1" y="60445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5"/>
            <p:cNvCxnSpPr/>
            <p:nvPr/>
          </p:nvCxnSpPr>
          <p:spPr>
            <a:xfrm>
              <a:off x="-1" y="61176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6"/>
            <p:cNvCxnSpPr/>
            <p:nvPr/>
          </p:nvCxnSpPr>
          <p:spPr>
            <a:xfrm>
              <a:off x="-1" y="61922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82"/>
            <p:cNvCxnSpPr/>
            <p:nvPr/>
          </p:nvCxnSpPr>
          <p:spPr>
            <a:xfrm>
              <a:off x="-1" y="62668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83"/>
            <p:cNvCxnSpPr/>
            <p:nvPr/>
          </p:nvCxnSpPr>
          <p:spPr>
            <a:xfrm>
              <a:off x="-1" y="63414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84"/>
            <p:cNvCxnSpPr/>
            <p:nvPr/>
          </p:nvCxnSpPr>
          <p:spPr>
            <a:xfrm>
              <a:off x="-1" y="64160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85"/>
            <p:cNvCxnSpPr/>
            <p:nvPr/>
          </p:nvCxnSpPr>
          <p:spPr>
            <a:xfrm>
              <a:off x="-1" y="64906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86"/>
            <p:cNvCxnSpPr/>
            <p:nvPr/>
          </p:nvCxnSpPr>
          <p:spPr>
            <a:xfrm>
              <a:off x="-1" y="65652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87"/>
            <p:cNvCxnSpPr/>
            <p:nvPr/>
          </p:nvCxnSpPr>
          <p:spPr>
            <a:xfrm>
              <a:off x="-1" y="66383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88"/>
            <p:cNvCxnSpPr/>
            <p:nvPr/>
          </p:nvCxnSpPr>
          <p:spPr>
            <a:xfrm>
              <a:off x="-1" y="67129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9"/>
            <p:cNvCxnSpPr/>
            <p:nvPr/>
          </p:nvCxnSpPr>
          <p:spPr>
            <a:xfrm>
              <a:off x="-1" y="67875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90"/>
            <p:cNvCxnSpPr/>
            <p:nvPr/>
          </p:nvCxnSpPr>
          <p:spPr>
            <a:xfrm>
              <a:off x="-1" y="686310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1 CuadroTexto"/>
          <p:cNvSpPr txBox="1"/>
          <p:nvPr/>
        </p:nvSpPr>
        <p:spPr>
          <a:xfrm>
            <a:off x="-3829" y="472514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atin typeface="Soberana Titular" pitchFamily="50" charset="0"/>
              </a:rPr>
              <a:t>Reunión Nacional de Información en Salud </a:t>
            </a:r>
            <a:endParaRPr lang="es-MX" sz="2400" b="1" dirty="0">
              <a:latin typeface="Soberana Titular" pitchFamily="50" charset="0"/>
            </a:endParaRPr>
          </a:p>
        </p:txBody>
      </p:sp>
      <p:pic>
        <p:nvPicPr>
          <p:cNvPr id="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606"/>
            <a:ext cx="26733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78"/>
          <p:cNvSpPr/>
          <p:nvPr/>
        </p:nvSpPr>
        <p:spPr>
          <a:xfrm>
            <a:off x="0" y="6577013"/>
            <a:ext cx="9144000" cy="28575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Soberana Titular" pitchFamily="50" charset="0"/>
            </a:endParaRPr>
          </a:p>
        </p:txBody>
      </p:sp>
      <p:sp>
        <p:nvSpPr>
          <p:cNvPr id="83" name="CuadroTexto 81"/>
          <p:cNvSpPr txBox="1">
            <a:spLocks noChangeArrowheads="1"/>
          </p:cNvSpPr>
          <p:nvPr/>
        </p:nvSpPr>
        <p:spPr bwMode="auto">
          <a:xfrm>
            <a:off x="0" y="2060848"/>
            <a:ext cx="9144000" cy="17697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Actividades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Realizadas Fuera de la Unidad </a:t>
            </a: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Médica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  <p:sp>
        <p:nvSpPr>
          <p:cNvPr id="84" name="1 CuadroTexto"/>
          <p:cNvSpPr txBox="1"/>
          <p:nvPr/>
        </p:nvSpPr>
        <p:spPr>
          <a:xfrm>
            <a:off x="0" y="5261138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latin typeface="Soberana Titular" pitchFamily="50" charset="0"/>
              </a:rPr>
              <a:t>Dirección General de Información en Salud </a:t>
            </a:r>
            <a:endParaRPr lang="es-MX" sz="1600" dirty="0">
              <a:latin typeface="Soberana Titular" pitchFamily="50" charset="0"/>
            </a:endParaRPr>
          </a:p>
        </p:txBody>
      </p:sp>
      <p:sp>
        <p:nvSpPr>
          <p:cNvPr id="85" name="5 CuadroTexto"/>
          <p:cNvSpPr txBox="1"/>
          <p:nvPr/>
        </p:nvSpPr>
        <p:spPr>
          <a:xfrm>
            <a:off x="0" y="5727874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  <a:cs typeface="Times New Roman" pitchFamily="18" charset="0"/>
              </a:rPr>
              <a:t>Noviembre 25, 2015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052736"/>
            <a:ext cx="8261059" cy="5544616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SIS-SS-F2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1412"/>
            <a:ext cx="7170837" cy="5876588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SIS-SS-F2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052736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11960" y="4379228"/>
            <a:ext cx="447886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Anticoncepción de emergencia como método entregado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22328" y="5805264"/>
            <a:ext cx="447886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Menores de 20 años tanto en Nuevos usuarios como en </a:t>
            </a:r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suarios activos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22328" y="2279793"/>
            <a:ext cx="447886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22328" y="3244164"/>
            <a:ext cx="447886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 en Nuevos usuarios, Métodos entregados y Usuarios activos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052736"/>
            <a:ext cx="8527977" cy="5544616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SIS-SS-F3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763470" cy="4986561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SIS-SS-F3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134678" y="3958261"/>
            <a:ext cx="20296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Menores de 20 años en Nuevos usuarios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3467" y="3955554"/>
            <a:ext cx="15399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16875" y="3955554"/>
            <a:ext cx="14545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96" y="1052736"/>
            <a:ext cx="8369798" cy="5742409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SIS-SS-F3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SIS-SS-F3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55032" cy="43499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75780" y="3428999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Anticoncepción de emergencia como método entregado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77555" y="3428999"/>
            <a:ext cx="225698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Menores de 20 años en Usuarios activos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6282" y="3428999"/>
            <a:ext cx="15399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23728" y="3431789"/>
            <a:ext cx="14545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972725" cy="5416327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61582"/>
            <a:ext cx="8712556" cy="49794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134678" y="3958261"/>
            <a:ext cx="20296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Menores de 20 años en Nuevos usuarios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18075" y="3966155"/>
            <a:ext cx="15399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61483" y="3966155"/>
            <a:ext cx="14545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545404" cy="5512718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74722" cy="42071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39952" y="3429000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Anticoncepción de emergencia como método entregado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77555" y="3428999"/>
            <a:ext cx="225698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Menores de 20 años en Usuarios activos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5536" y="3429000"/>
            <a:ext cx="15399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25379" y="3429000"/>
            <a:ext cx="145453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1"/>
          <p:cNvSpPr txBox="1">
            <a:spLocks noChangeArrowheads="1"/>
          </p:cNvSpPr>
          <p:nvPr/>
        </p:nvSpPr>
        <p:spPr bwMode="auto">
          <a:xfrm>
            <a:off x="0" y="2060848"/>
            <a:ext cx="9144000" cy="24314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Formatos Primarios e Intermedios Fuera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de la Unidad </a:t>
            </a: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Médica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s-MX" sz="33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itchFamily="50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836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1"/>
          <p:cNvSpPr txBox="1">
            <a:spLocks noChangeArrowheads="1"/>
          </p:cNvSpPr>
          <p:nvPr/>
        </p:nvSpPr>
        <p:spPr bwMode="auto">
          <a:xfrm>
            <a:off x="0" y="2585516"/>
            <a:ext cx="9144000" cy="19236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EEC: Menor de cinco años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s-MX" sz="33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itchFamily="50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1763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0447"/>
            <a:ext cx="8073862" cy="528977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85894" y="1190447"/>
            <a:ext cx="1319814" cy="4273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5188953" y="332656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181561" y="1772816"/>
            <a:ext cx="2947443" cy="720080"/>
            <a:chOff x="6775938" y="1445846"/>
            <a:chExt cx="2305539" cy="1852246"/>
          </a:xfrm>
        </p:grpSpPr>
        <p:cxnSp>
          <p:nvCxnSpPr>
            <p:cNvPr id="7" name="Conector recto 6"/>
            <p:cNvCxnSpPr/>
            <p:nvPr/>
          </p:nvCxnSpPr>
          <p:spPr>
            <a:xfrm flipH="1">
              <a:off x="6775938" y="1445846"/>
              <a:ext cx="2305539" cy="18522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>
              <a:off x="6775938" y="1445846"/>
              <a:ext cx="2305539" cy="18522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8"/>
          <p:cNvSpPr txBox="1"/>
          <p:nvPr/>
        </p:nvSpPr>
        <p:spPr>
          <a:xfrm>
            <a:off x="3404900" y="3429000"/>
            <a:ext cx="230425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elimina Registro de vacunación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499336" cy="560549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95536" y="1124744"/>
            <a:ext cx="1246844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5188953" y="332656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40152" y="3284984"/>
            <a:ext cx="230425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corre la numeración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1124744"/>
            <a:ext cx="8362308" cy="558924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95536" y="1196752"/>
            <a:ext cx="1406769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5188952" y="332656"/>
            <a:ext cx="209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392491" cy="561662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95536" y="1082136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5188952" y="332656"/>
            <a:ext cx="209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997230" cy="569329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23528" y="1124744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4177457" y="332656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SIS-SS-M2 a M4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907922" cy="562972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4630205" y="332656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SIS-SS-M2 a M4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944754" cy="558924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9512" y="1136163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4177457" y="332656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SIS-SS-M2 a M4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295905" y="2420888"/>
            <a:ext cx="360040" cy="2335891"/>
            <a:chOff x="6775938" y="1445846"/>
            <a:chExt cx="2305539" cy="1852246"/>
          </a:xfrm>
        </p:grpSpPr>
        <p:cxnSp>
          <p:nvCxnSpPr>
            <p:cNvPr id="7" name="Conector recto 6"/>
            <p:cNvCxnSpPr/>
            <p:nvPr/>
          </p:nvCxnSpPr>
          <p:spPr>
            <a:xfrm flipH="1">
              <a:off x="6775938" y="1445846"/>
              <a:ext cx="2305539" cy="18522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6775938" y="1445846"/>
              <a:ext cx="2305539" cy="18522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93" y="1052736"/>
            <a:ext cx="7843689" cy="565763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4630205" y="332656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SIS-SS-M2 a M4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23928" y="3140968"/>
            <a:ext cx="15991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elimina “Con esquema completo de vacunación”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1"/>
          <p:cNvSpPr txBox="1">
            <a:spLocks noChangeArrowheads="1"/>
          </p:cNvSpPr>
          <p:nvPr/>
        </p:nvSpPr>
        <p:spPr bwMode="auto">
          <a:xfrm>
            <a:off x="504056" y="1988840"/>
            <a:ext cx="8316416" cy="30931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PROSPERA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Concentración de Actividades de la Auxiliar de </a:t>
            </a: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Salud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s-MX" sz="33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itchFamily="50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598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 txBox="1">
            <a:spLocks/>
          </p:cNvSpPr>
          <p:nvPr/>
        </p:nvSpPr>
        <p:spPr>
          <a:xfrm>
            <a:off x="4283968" y="332656"/>
            <a:ext cx="3880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EEC: Actividades varias</a:t>
            </a:r>
            <a:endParaRPr lang="es-MX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99592" y="1988840"/>
            <a:ext cx="720080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 CAMBIOS</a:t>
            </a:r>
          </a:p>
          <a:p>
            <a:pPr algn="ctr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SIS-SS-A1	REGISTRO DIARIO DE ACTIVIDADES</a:t>
            </a: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SIS-SS-A2	REGISTRO PERMANENTE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SIS-SS-A3	INFORME </a:t>
            </a:r>
            <a:r>
              <a:rPr lang="es-MX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MÓDULO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SIS-SS-A4	INFORME DE JURISDICCIÓN 		</a:t>
            </a:r>
            <a:endParaRPr lang="es-MX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4" y="1052736"/>
            <a:ext cx="8551703" cy="551266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4624696" y="332656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SIS-SS-ASC-1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021165" cy="574076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4226954" y="375047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SIS-SS-ASC-1-PROSPERA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16016" y="3068960"/>
            <a:ext cx="326222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desagrega 6 a 23 meses por:</a:t>
            </a:r>
          </a:p>
          <a:p>
            <a:pPr marL="355600" indent="-171450">
              <a:buFont typeface="Wingdings" panose="05000000000000000000" pitchFamily="2" charset="2"/>
              <a:buChar char="Ø"/>
            </a:pP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a 11 meses</a:t>
            </a:r>
          </a:p>
          <a:p>
            <a:pPr marL="355600" indent="-171450">
              <a:buFont typeface="Wingdings" panose="05000000000000000000" pitchFamily="2" charset="2"/>
              <a:buChar char="Ø"/>
            </a:pP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 a 23 meses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88024" y="4608066"/>
            <a:ext cx="326222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vías de recuperación de 2 a 4 años se elimina y se agrega menores de 5 años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60032" y="6165304"/>
            <a:ext cx="326222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elimina Sesiones</a:t>
            </a:r>
          </a:p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Talleres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773182" cy="554672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6" name="6 Título"/>
          <p:cNvSpPr txBox="1">
            <a:spLocks/>
          </p:cNvSpPr>
          <p:nvPr/>
        </p:nvSpPr>
        <p:spPr>
          <a:xfrm>
            <a:off x="4211960" y="365755"/>
            <a:ext cx="4159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SIS-SS-ASC-2-PROSPERA</a:t>
            </a:r>
            <a:endParaRPr lang="es-MX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  <a:p>
            <a:pPr algn="r" fontAlgn="base">
              <a:spcAft>
                <a:spcPct val="0"/>
              </a:spcAft>
            </a:pPr>
            <a:endParaRPr lang="es-MX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 txBox="1">
            <a:spLocks/>
          </p:cNvSpPr>
          <p:nvPr/>
        </p:nvSpPr>
        <p:spPr>
          <a:xfrm>
            <a:off x="4985253" y="332656"/>
            <a:ext cx="376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Parteras tradicionales</a:t>
            </a:r>
            <a:endParaRPr lang="es-MX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9632" y="1988840"/>
            <a:ext cx="6480720" cy="3323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 CAMBIOS</a:t>
            </a:r>
          </a:p>
          <a:p>
            <a:pPr algn="ctr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Registro mensual de actividades de Parteras Tradicionales</a:t>
            </a:r>
          </a:p>
          <a:p>
            <a:pPr algn="ctr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SIS-SS-VES-2</a:t>
            </a:r>
          </a:p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SIS-SS-VES-2-1</a:t>
            </a:r>
            <a:endParaRPr lang="es-MX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1"/>
          <p:cNvSpPr txBox="1">
            <a:spLocks noChangeArrowheads="1"/>
          </p:cNvSpPr>
          <p:nvPr/>
        </p:nvSpPr>
        <p:spPr bwMode="auto">
          <a:xfrm>
            <a:off x="504056" y="2513508"/>
            <a:ext cx="8316416" cy="19236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PROGRAMA DE VECTORES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s-MX" sz="33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itchFamily="50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9661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 txBox="1">
            <a:spLocks/>
          </p:cNvSpPr>
          <p:nvPr/>
        </p:nvSpPr>
        <p:spPr>
          <a:xfrm>
            <a:off x="5148064" y="188640"/>
            <a:ext cx="3171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SIS-SS-VEC-CAP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764704"/>
            <a:ext cx="5454991" cy="59981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088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919975" cy="479075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5148064" y="188640"/>
            <a:ext cx="3171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SIS-SS-VEC-CAP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148064" y="188640"/>
            <a:ext cx="3171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SIS-SS-VEC-CAP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02592"/>
            <a:ext cx="7269503" cy="5575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ángulo redondeado 5"/>
          <p:cNvSpPr/>
          <p:nvPr/>
        </p:nvSpPr>
        <p:spPr>
          <a:xfrm>
            <a:off x="179512" y="1124744"/>
            <a:ext cx="1121875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95"/>
          <p:cNvGrpSpPr>
            <a:grpSpLocks/>
          </p:cNvGrpSpPr>
          <p:nvPr/>
        </p:nvGrpSpPr>
        <p:grpSpPr bwMode="auto">
          <a:xfrm>
            <a:off x="0" y="1305961"/>
            <a:ext cx="9144000" cy="5579423"/>
            <a:chOff x="-1" y="1283678"/>
            <a:chExt cx="9144001" cy="5579423"/>
          </a:xfrm>
        </p:grpSpPr>
        <p:cxnSp>
          <p:nvCxnSpPr>
            <p:cNvPr id="7" name="Conector recto 5"/>
            <p:cNvCxnSpPr/>
            <p:nvPr/>
          </p:nvCxnSpPr>
          <p:spPr>
            <a:xfrm>
              <a:off x="-1" y="12836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9"/>
            <p:cNvCxnSpPr/>
            <p:nvPr/>
          </p:nvCxnSpPr>
          <p:spPr>
            <a:xfrm>
              <a:off x="-1" y="13582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10"/>
            <p:cNvCxnSpPr/>
            <p:nvPr/>
          </p:nvCxnSpPr>
          <p:spPr>
            <a:xfrm>
              <a:off x="-1" y="14329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1"/>
            <p:cNvCxnSpPr/>
            <p:nvPr/>
          </p:nvCxnSpPr>
          <p:spPr>
            <a:xfrm>
              <a:off x="-1" y="15075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2"/>
            <p:cNvCxnSpPr/>
            <p:nvPr/>
          </p:nvCxnSpPr>
          <p:spPr>
            <a:xfrm>
              <a:off x="-1" y="15805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3"/>
            <p:cNvCxnSpPr/>
            <p:nvPr/>
          </p:nvCxnSpPr>
          <p:spPr>
            <a:xfrm>
              <a:off x="-1" y="16551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4"/>
            <p:cNvCxnSpPr/>
            <p:nvPr/>
          </p:nvCxnSpPr>
          <p:spPr>
            <a:xfrm>
              <a:off x="-1" y="17297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5"/>
            <p:cNvCxnSpPr/>
            <p:nvPr/>
          </p:nvCxnSpPr>
          <p:spPr>
            <a:xfrm>
              <a:off x="-1" y="18043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7"/>
            <p:cNvCxnSpPr/>
            <p:nvPr/>
          </p:nvCxnSpPr>
          <p:spPr>
            <a:xfrm>
              <a:off x="-1" y="18789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8"/>
            <p:cNvCxnSpPr/>
            <p:nvPr/>
          </p:nvCxnSpPr>
          <p:spPr>
            <a:xfrm>
              <a:off x="-1" y="19536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9"/>
            <p:cNvCxnSpPr/>
            <p:nvPr/>
          </p:nvCxnSpPr>
          <p:spPr>
            <a:xfrm>
              <a:off x="-1" y="20282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20"/>
            <p:cNvCxnSpPr/>
            <p:nvPr/>
          </p:nvCxnSpPr>
          <p:spPr>
            <a:xfrm>
              <a:off x="-1" y="21012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21"/>
            <p:cNvCxnSpPr/>
            <p:nvPr/>
          </p:nvCxnSpPr>
          <p:spPr>
            <a:xfrm>
              <a:off x="-1" y="21758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22"/>
            <p:cNvCxnSpPr/>
            <p:nvPr/>
          </p:nvCxnSpPr>
          <p:spPr>
            <a:xfrm>
              <a:off x="-1" y="22504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3"/>
            <p:cNvCxnSpPr/>
            <p:nvPr/>
          </p:nvCxnSpPr>
          <p:spPr>
            <a:xfrm>
              <a:off x="-1" y="23250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4"/>
            <p:cNvCxnSpPr/>
            <p:nvPr/>
          </p:nvCxnSpPr>
          <p:spPr>
            <a:xfrm>
              <a:off x="-1" y="23996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6"/>
            <p:cNvCxnSpPr/>
            <p:nvPr/>
          </p:nvCxnSpPr>
          <p:spPr>
            <a:xfrm>
              <a:off x="-1" y="24743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7"/>
            <p:cNvCxnSpPr/>
            <p:nvPr/>
          </p:nvCxnSpPr>
          <p:spPr>
            <a:xfrm>
              <a:off x="-1" y="25489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8"/>
            <p:cNvCxnSpPr/>
            <p:nvPr/>
          </p:nvCxnSpPr>
          <p:spPr>
            <a:xfrm>
              <a:off x="-1" y="26219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9"/>
            <p:cNvCxnSpPr/>
            <p:nvPr/>
          </p:nvCxnSpPr>
          <p:spPr>
            <a:xfrm>
              <a:off x="-1" y="26965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30"/>
            <p:cNvCxnSpPr/>
            <p:nvPr/>
          </p:nvCxnSpPr>
          <p:spPr>
            <a:xfrm>
              <a:off x="-1" y="27711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31"/>
            <p:cNvCxnSpPr/>
            <p:nvPr/>
          </p:nvCxnSpPr>
          <p:spPr>
            <a:xfrm>
              <a:off x="-1" y="28457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32"/>
            <p:cNvCxnSpPr/>
            <p:nvPr/>
          </p:nvCxnSpPr>
          <p:spPr>
            <a:xfrm>
              <a:off x="-1" y="29203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33"/>
            <p:cNvCxnSpPr/>
            <p:nvPr/>
          </p:nvCxnSpPr>
          <p:spPr>
            <a:xfrm>
              <a:off x="-1" y="29950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4"/>
            <p:cNvCxnSpPr/>
            <p:nvPr/>
          </p:nvCxnSpPr>
          <p:spPr>
            <a:xfrm>
              <a:off x="-1" y="30680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5"/>
            <p:cNvCxnSpPr/>
            <p:nvPr/>
          </p:nvCxnSpPr>
          <p:spPr>
            <a:xfrm>
              <a:off x="-1" y="31426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6"/>
            <p:cNvCxnSpPr/>
            <p:nvPr/>
          </p:nvCxnSpPr>
          <p:spPr>
            <a:xfrm>
              <a:off x="-1" y="32172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7"/>
            <p:cNvCxnSpPr/>
            <p:nvPr/>
          </p:nvCxnSpPr>
          <p:spPr>
            <a:xfrm>
              <a:off x="-1" y="32918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8"/>
            <p:cNvCxnSpPr/>
            <p:nvPr/>
          </p:nvCxnSpPr>
          <p:spPr>
            <a:xfrm>
              <a:off x="-1" y="33664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9"/>
            <p:cNvCxnSpPr/>
            <p:nvPr/>
          </p:nvCxnSpPr>
          <p:spPr>
            <a:xfrm>
              <a:off x="-1" y="34410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40"/>
            <p:cNvCxnSpPr/>
            <p:nvPr/>
          </p:nvCxnSpPr>
          <p:spPr>
            <a:xfrm>
              <a:off x="-1" y="35157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41"/>
            <p:cNvCxnSpPr/>
            <p:nvPr/>
          </p:nvCxnSpPr>
          <p:spPr>
            <a:xfrm>
              <a:off x="-1" y="35887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42"/>
            <p:cNvCxnSpPr/>
            <p:nvPr/>
          </p:nvCxnSpPr>
          <p:spPr>
            <a:xfrm>
              <a:off x="-1" y="36633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43"/>
            <p:cNvCxnSpPr/>
            <p:nvPr/>
          </p:nvCxnSpPr>
          <p:spPr>
            <a:xfrm>
              <a:off x="-1" y="37379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4"/>
            <p:cNvCxnSpPr/>
            <p:nvPr/>
          </p:nvCxnSpPr>
          <p:spPr>
            <a:xfrm>
              <a:off x="-1" y="38125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5"/>
            <p:cNvCxnSpPr/>
            <p:nvPr/>
          </p:nvCxnSpPr>
          <p:spPr>
            <a:xfrm>
              <a:off x="-1" y="38871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6"/>
            <p:cNvCxnSpPr/>
            <p:nvPr/>
          </p:nvCxnSpPr>
          <p:spPr>
            <a:xfrm>
              <a:off x="-1" y="39617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7"/>
            <p:cNvCxnSpPr/>
            <p:nvPr/>
          </p:nvCxnSpPr>
          <p:spPr>
            <a:xfrm>
              <a:off x="-1" y="40364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8"/>
            <p:cNvCxnSpPr/>
            <p:nvPr/>
          </p:nvCxnSpPr>
          <p:spPr>
            <a:xfrm>
              <a:off x="-1" y="41094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9"/>
            <p:cNvCxnSpPr/>
            <p:nvPr/>
          </p:nvCxnSpPr>
          <p:spPr>
            <a:xfrm>
              <a:off x="-1" y="41840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50"/>
            <p:cNvCxnSpPr/>
            <p:nvPr/>
          </p:nvCxnSpPr>
          <p:spPr>
            <a:xfrm>
              <a:off x="-1" y="42586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51"/>
            <p:cNvCxnSpPr/>
            <p:nvPr/>
          </p:nvCxnSpPr>
          <p:spPr>
            <a:xfrm>
              <a:off x="-1" y="43332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52"/>
            <p:cNvCxnSpPr/>
            <p:nvPr/>
          </p:nvCxnSpPr>
          <p:spPr>
            <a:xfrm>
              <a:off x="-1" y="44078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53"/>
            <p:cNvCxnSpPr/>
            <p:nvPr/>
          </p:nvCxnSpPr>
          <p:spPr>
            <a:xfrm>
              <a:off x="-1" y="44824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4"/>
            <p:cNvCxnSpPr/>
            <p:nvPr/>
          </p:nvCxnSpPr>
          <p:spPr>
            <a:xfrm>
              <a:off x="-1" y="45571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5"/>
            <p:cNvCxnSpPr/>
            <p:nvPr/>
          </p:nvCxnSpPr>
          <p:spPr>
            <a:xfrm>
              <a:off x="-1" y="46301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6"/>
            <p:cNvCxnSpPr/>
            <p:nvPr/>
          </p:nvCxnSpPr>
          <p:spPr>
            <a:xfrm>
              <a:off x="-1" y="47047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7"/>
            <p:cNvCxnSpPr/>
            <p:nvPr/>
          </p:nvCxnSpPr>
          <p:spPr>
            <a:xfrm>
              <a:off x="-1" y="47793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8"/>
            <p:cNvCxnSpPr/>
            <p:nvPr/>
          </p:nvCxnSpPr>
          <p:spPr>
            <a:xfrm>
              <a:off x="-1" y="48539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9"/>
            <p:cNvCxnSpPr/>
            <p:nvPr/>
          </p:nvCxnSpPr>
          <p:spPr>
            <a:xfrm>
              <a:off x="-1" y="49285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60"/>
            <p:cNvCxnSpPr/>
            <p:nvPr/>
          </p:nvCxnSpPr>
          <p:spPr>
            <a:xfrm>
              <a:off x="-1" y="50031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61"/>
            <p:cNvCxnSpPr/>
            <p:nvPr/>
          </p:nvCxnSpPr>
          <p:spPr>
            <a:xfrm>
              <a:off x="-1" y="507780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62"/>
            <p:cNvCxnSpPr/>
            <p:nvPr/>
          </p:nvCxnSpPr>
          <p:spPr>
            <a:xfrm>
              <a:off x="-1" y="51508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63"/>
            <p:cNvCxnSpPr/>
            <p:nvPr/>
          </p:nvCxnSpPr>
          <p:spPr>
            <a:xfrm>
              <a:off x="-1" y="52254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4"/>
            <p:cNvCxnSpPr/>
            <p:nvPr/>
          </p:nvCxnSpPr>
          <p:spPr>
            <a:xfrm>
              <a:off x="-1" y="53000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5"/>
            <p:cNvCxnSpPr/>
            <p:nvPr/>
          </p:nvCxnSpPr>
          <p:spPr>
            <a:xfrm>
              <a:off x="-1" y="53746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6"/>
            <p:cNvCxnSpPr/>
            <p:nvPr/>
          </p:nvCxnSpPr>
          <p:spPr>
            <a:xfrm>
              <a:off x="-1" y="54492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7"/>
            <p:cNvCxnSpPr/>
            <p:nvPr/>
          </p:nvCxnSpPr>
          <p:spPr>
            <a:xfrm>
              <a:off x="-1" y="55238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8"/>
            <p:cNvCxnSpPr/>
            <p:nvPr/>
          </p:nvCxnSpPr>
          <p:spPr>
            <a:xfrm>
              <a:off x="-1" y="55969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9"/>
            <p:cNvCxnSpPr/>
            <p:nvPr/>
          </p:nvCxnSpPr>
          <p:spPr>
            <a:xfrm>
              <a:off x="-1" y="56715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70"/>
            <p:cNvCxnSpPr/>
            <p:nvPr/>
          </p:nvCxnSpPr>
          <p:spPr>
            <a:xfrm>
              <a:off x="-1" y="57461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71"/>
            <p:cNvCxnSpPr/>
            <p:nvPr/>
          </p:nvCxnSpPr>
          <p:spPr>
            <a:xfrm>
              <a:off x="-1" y="58207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72"/>
            <p:cNvCxnSpPr/>
            <p:nvPr/>
          </p:nvCxnSpPr>
          <p:spPr>
            <a:xfrm>
              <a:off x="-1" y="58953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73"/>
            <p:cNvCxnSpPr/>
            <p:nvPr/>
          </p:nvCxnSpPr>
          <p:spPr>
            <a:xfrm>
              <a:off x="-1" y="59699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4"/>
            <p:cNvCxnSpPr/>
            <p:nvPr/>
          </p:nvCxnSpPr>
          <p:spPr>
            <a:xfrm>
              <a:off x="-1" y="60445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5"/>
            <p:cNvCxnSpPr/>
            <p:nvPr/>
          </p:nvCxnSpPr>
          <p:spPr>
            <a:xfrm>
              <a:off x="-1" y="61176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6"/>
            <p:cNvCxnSpPr/>
            <p:nvPr/>
          </p:nvCxnSpPr>
          <p:spPr>
            <a:xfrm>
              <a:off x="-1" y="61922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82"/>
            <p:cNvCxnSpPr/>
            <p:nvPr/>
          </p:nvCxnSpPr>
          <p:spPr>
            <a:xfrm>
              <a:off x="-1" y="62668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83"/>
            <p:cNvCxnSpPr/>
            <p:nvPr/>
          </p:nvCxnSpPr>
          <p:spPr>
            <a:xfrm>
              <a:off x="-1" y="6341453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84"/>
            <p:cNvCxnSpPr/>
            <p:nvPr/>
          </p:nvCxnSpPr>
          <p:spPr>
            <a:xfrm>
              <a:off x="-1" y="641606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85"/>
            <p:cNvCxnSpPr/>
            <p:nvPr/>
          </p:nvCxnSpPr>
          <p:spPr>
            <a:xfrm>
              <a:off x="-1" y="649067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86"/>
            <p:cNvCxnSpPr/>
            <p:nvPr/>
          </p:nvCxnSpPr>
          <p:spPr>
            <a:xfrm>
              <a:off x="-1" y="656529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87"/>
            <p:cNvCxnSpPr/>
            <p:nvPr/>
          </p:nvCxnSpPr>
          <p:spPr>
            <a:xfrm>
              <a:off x="-1" y="6638315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88"/>
            <p:cNvCxnSpPr/>
            <p:nvPr/>
          </p:nvCxnSpPr>
          <p:spPr>
            <a:xfrm>
              <a:off x="-1" y="6712928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9"/>
            <p:cNvCxnSpPr/>
            <p:nvPr/>
          </p:nvCxnSpPr>
          <p:spPr>
            <a:xfrm>
              <a:off x="-1" y="6787540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90"/>
            <p:cNvCxnSpPr/>
            <p:nvPr/>
          </p:nvCxnSpPr>
          <p:spPr>
            <a:xfrm>
              <a:off x="-1" y="6863101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606"/>
            <a:ext cx="26733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7"/>
          <p:cNvCxnSpPr/>
          <p:nvPr/>
        </p:nvCxnSpPr>
        <p:spPr>
          <a:xfrm>
            <a:off x="0" y="1163638"/>
            <a:ext cx="377825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8"/>
          <p:cNvCxnSpPr/>
          <p:nvPr/>
        </p:nvCxnSpPr>
        <p:spPr>
          <a:xfrm>
            <a:off x="5365750" y="1163638"/>
            <a:ext cx="3778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78"/>
          <p:cNvSpPr/>
          <p:nvPr/>
        </p:nvSpPr>
        <p:spPr>
          <a:xfrm>
            <a:off x="0" y="6577013"/>
            <a:ext cx="9144000" cy="28575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Soberana Titular" pitchFamily="50" charset="0"/>
            </a:endParaRPr>
          </a:p>
        </p:txBody>
      </p:sp>
      <p:sp>
        <p:nvSpPr>
          <p:cNvPr id="83" name="CuadroTexto 81"/>
          <p:cNvSpPr txBox="1">
            <a:spLocks noChangeArrowheads="1"/>
          </p:cNvSpPr>
          <p:nvPr/>
        </p:nvSpPr>
        <p:spPr bwMode="auto">
          <a:xfrm>
            <a:off x="0" y="2519605"/>
            <a:ext cx="9144000" cy="227754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Informe Mensual de Actividades Realizadas Fuera de la Unidad </a:t>
            </a: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Médica, SIS-SS-FU</a:t>
            </a:r>
            <a:endParaRPr lang="es-MX" sz="33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itchFamily="50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349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1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92" y="1196752"/>
            <a:ext cx="7702696" cy="547260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23528" y="1015945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2015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 txBox="1">
            <a:spLocks/>
          </p:cNvSpPr>
          <p:nvPr/>
        </p:nvSpPr>
        <p:spPr>
          <a:xfrm>
            <a:off x="3208549" y="332656"/>
            <a:ext cx="553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EEC: Embarazo, Parto y Puerperio</a:t>
            </a:r>
            <a:endParaRPr lang="es-MX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59632" y="1988840"/>
            <a:ext cx="648072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 CAMBIOS</a:t>
            </a:r>
          </a:p>
          <a:p>
            <a:pPr algn="ctr">
              <a:lnSpc>
                <a:spcPct val="150000"/>
              </a:lnSpc>
            </a:pP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CALENDARIO DE CONTROL 		SIS-SS-E1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REGISTRO PERMANENTE 		SIS-SS-E2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INFORME DE MÓDULO 		SIS-SS-E3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INFORME DE JURISDICCIÓN 		SIS-SS-E4</a:t>
            </a:r>
            <a:endParaRPr lang="es-MX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1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91" y="980728"/>
            <a:ext cx="7135341" cy="562317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50218" y="1052736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2016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48064" y="5517232"/>
            <a:ext cx="394579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Nuevos usuarios y usuarios activos: </a:t>
            </a:r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subdérmico, Parche dérmico y se solicita subconjunto de menores de 20 años.</a:t>
            </a:r>
          </a:p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Métodos entregados: </a:t>
            </a:r>
            <a:r>
              <a:rPr lang="es-MX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subdérmico, Parche dérmico </a:t>
            </a:r>
            <a:r>
              <a:rPr lang="es-MX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 Anticoncepción de emergencia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2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3" y="1344249"/>
            <a:ext cx="8524453" cy="5253103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543207" y="1015945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2015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2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66" y="1052736"/>
            <a:ext cx="8135838" cy="562658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43207" y="1015945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2016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3568" y="5301208"/>
            <a:ext cx="394579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desagregan los grupos de edad:</a:t>
            </a:r>
          </a:p>
          <a:p>
            <a:pPr marL="449263" indent="-171450">
              <a:buFont typeface="Wingdings" panose="05000000000000000000" pitchFamily="2" charset="2"/>
              <a:buChar char="Ø"/>
            </a:pP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 a 11 meses</a:t>
            </a:r>
          </a:p>
          <a:p>
            <a:pPr marL="449263" indent="-171450">
              <a:buFont typeface="Wingdings" panose="05000000000000000000" pitchFamily="2" charset="2"/>
              <a:buChar char="Ø"/>
            </a:pPr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 a 23 meses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MX" sz="11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MX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vías de recuperación &lt;5 años</a:t>
            </a:r>
            <a:endParaRPr lang="es-MX" sz="11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MX" sz="11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MX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elimina Sesiones y se agrega Talleres</a:t>
            </a:r>
            <a:endParaRPr lang="es-MX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3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380312" y="6206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SIN CAMBIOS</a:t>
            </a:r>
            <a:endParaRPr lang="es-MX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8024"/>
            <a:ext cx="8197233" cy="539680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11560" y="1168024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2016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3" y="1444283"/>
            <a:ext cx="8779001" cy="5413717"/>
          </a:xfrm>
          <a:prstGeom prst="rect">
            <a:avLst/>
          </a:prstGeom>
        </p:spPr>
      </p:pic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4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43207" y="1015945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2015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4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19120" cy="541079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43207" y="1015945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2016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78155" y="2262147"/>
            <a:ext cx="331236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eliminan 50 variables de Dengue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178155" y="2647945"/>
            <a:ext cx="331236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Patios visitados por activadores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08904" y="4037854"/>
            <a:ext cx="33123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Capacitación se obtiene del formato </a:t>
            </a:r>
          </a:p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SIS-SS-VEC-CAP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92080" y="5381596"/>
            <a:ext cx="331236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FMMR</a:t>
            </a:r>
          </a:p>
        </p:txBody>
      </p:sp>
    </p:spTree>
    <p:extLst>
      <p:ext uri="{BB962C8B-B14F-4D97-AF65-F5344CB8AC3E}">
        <p14:creationId xmlns:p14="http://schemas.microsoft.com/office/powerpoint/2010/main" val="34024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5009416" y="33265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Hoja 4 de 4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51520" y="1023919"/>
            <a:ext cx="974873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013" dirty="0" smtClean="0">
              <a:latin typeface="Soberana Texto" panose="02000000000000000000" pitchFamily="50" charset="0"/>
            </a:endParaRPr>
          </a:p>
          <a:p>
            <a:pPr algn="ctr"/>
            <a:r>
              <a:rPr lang="es-MX" sz="1013" dirty="0" smtClean="0">
                <a:latin typeface="Soberana Texto" panose="02000000000000000000" pitchFamily="50" charset="0"/>
              </a:rPr>
              <a:t>SIS 2016</a:t>
            </a:r>
            <a:endParaRPr lang="es-MX" sz="1013" dirty="0">
              <a:latin typeface="Soberana Texto" panose="02000000000000000000" pitchFamily="50" charset="0"/>
            </a:endParaRPr>
          </a:p>
          <a:p>
            <a:pPr algn="ctr"/>
            <a:endParaRPr lang="es-MX" sz="1013" dirty="0">
              <a:latin typeface="Soberana Texto" panose="020000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7" y="1556792"/>
            <a:ext cx="8400581" cy="47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 Título"/>
          <p:cNvSpPr>
            <a:spLocks/>
          </p:cNvSpPr>
          <p:nvPr/>
        </p:nvSpPr>
        <p:spPr bwMode="auto">
          <a:xfrm>
            <a:off x="1763688" y="2420888"/>
            <a:ext cx="6102678" cy="216688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s-MX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</a:rPr>
              <a:t>GRACIAS</a:t>
            </a:r>
            <a:endParaRPr lang="es-MX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1"/>
          <p:cNvSpPr txBox="1">
            <a:spLocks noChangeArrowheads="1"/>
          </p:cNvSpPr>
          <p:nvPr/>
        </p:nvSpPr>
        <p:spPr bwMode="auto">
          <a:xfrm>
            <a:off x="0" y="2060848"/>
            <a:ext cx="9144000" cy="192360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EEC: Planificación Familiar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s-MX" sz="33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berana Titular" pitchFamily="50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es-MX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SIS </a:t>
            </a:r>
            <a:r>
              <a:rPr lang="es-MX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itchFamily="50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997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245347" cy="5455568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44" y="1052736"/>
            <a:ext cx="8032528" cy="5694703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11960" y="3471391"/>
            <a:ext cx="447886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11960" y="4839543"/>
            <a:ext cx="447886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Anticoncepción de emergencia como método entregado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1960" y="4056007"/>
            <a:ext cx="447886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052736"/>
            <a:ext cx="8715055" cy="5544616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2015</a:t>
            </a:r>
            <a:endParaRPr lang="es-MX" sz="1013" dirty="0"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6" y="1196752"/>
            <a:ext cx="8097435" cy="5544616"/>
          </a:xfrm>
          <a:prstGeom prst="rect">
            <a:avLst/>
          </a:prstGeom>
        </p:spPr>
      </p:pic>
      <p:sp>
        <p:nvSpPr>
          <p:cNvPr id="5" name="6 Título"/>
          <p:cNvSpPr txBox="1">
            <a:spLocks/>
          </p:cNvSpPr>
          <p:nvPr/>
        </p:nvSpPr>
        <p:spPr>
          <a:xfrm>
            <a:off x="5347649" y="332656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eaLnBrk="1" hangingPunct="1">
              <a:defRPr lang="es-ES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berana Sans Black"/>
                <a:ea typeface="+mn-ea"/>
                <a:cs typeface="Soberana Sans Black"/>
              </a:defRPr>
            </a:lvl1pPr>
          </a:lstStyle>
          <a:p>
            <a:pPr algn="r" fontAlgn="base">
              <a:spcAft>
                <a:spcPct val="0"/>
              </a:spcAft>
            </a:pPr>
            <a:r>
              <a:rPr lang="es-MX" sz="2800" b="1" dirty="0" smtClean="0">
                <a:ln>
                  <a:solidFill>
                    <a:srgbClr val="548235"/>
                  </a:solidFill>
                </a:ln>
                <a:solidFill>
                  <a:srgbClr val="006600"/>
                </a:solidFill>
                <a:latin typeface="Soberana Sans" panose="02000000000000000000" pitchFamily="50" charset="0"/>
                <a:ea typeface="ＭＳ Ｐゴシック" pitchFamily="34" charset="-128"/>
                <a:cs typeface="Calibri" pitchFamily="34" charset="0"/>
              </a:rPr>
              <a:t>SIS-SS-F1</a:t>
            </a:r>
            <a:endParaRPr lang="es-MX" sz="2800" b="1" dirty="0">
              <a:ln>
                <a:solidFill>
                  <a:srgbClr val="548235"/>
                </a:solidFill>
              </a:ln>
              <a:solidFill>
                <a:srgbClr val="006600"/>
              </a:solidFill>
              <a:latin typeface="Soberana Sans" panose="02000000000000000000" pitchFamily="50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9512" y="1196752"/>
            <a:ext cx="1452552" cy="364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13" dirty="0">
                <a:latin typeface="Soberana Texto" panose="02000000000000000000" pitchFamily="50" charset="0"/>
              </a:rPr>
              <a:t>SIS </a:t>
            </a:r>
            <a:r>
              <a:rPr lang="es-MX" sz="1013" dirty="0" smtClean="0">
                <a:latin typeface="Soberana Texto" panose="02000000000000000000" pitchFamily="50" charset="0"/>
              </a:rPr>
              <a:t>2016</a:t>
            </a:r>
            <a:endParaRPr lang="es-MX" sz="1013" dirty="0">
              <a:latin typeface="Soberana Texto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11960" y="4221088"/>
            <a:ext cx="447886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Anticoncepción de emergencia como método entregado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11960" y="3212976"/>
            <a:ext cx="447886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entre paréntesis “Oral” a Pastillas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11960" y="3797592"/>
            <a:ext cx="447886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agrega Implante subdérmico y Parche dérmico</a:t>
            </a:r>
            <a:endParaRPr lang="es-MX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ower point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 point_2014.potx</Template>
  <TotalTime>4850</TotalTime>
  <Words>611</Words>
  <Application>Microsoft Office PowerPoint</Application>
  <PresentationFormat>Presentación en pantalla (4:3)</PresentationFormat>
  <Paragraphs>173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Calibri</vt:lpstr>
      <vt:lpstr>Soberana Sans</vt:lpstr>
      <vt:lpstr>Soberana Sans Black</vt:lpstr>
      <vt:lpstr>Soberana Sans Light</vt:lpstr>
      <vt:lpstr>Soberana Texto</vt:lpstr>
      <vt:lpstr>Soberana Titular</vt:lpstr>
      <vt:lpstr>Times New Roman</vt:lpstr>
      <vt:lpstr>Wingdings</vt:lpstr>
      <vt:lpstr>master power point_2014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spps</dc:creator>
  <cp:lastModifiedBy>Alicia Mercado Sandoval</cp:lastModifiedBy>
  <cp:revision>669</cp:revision>
  <cp:lastPrinted>2014-08-14T14:04:12Z</cp:lastPrinted>
  <dcterms:created xsi:type="dcterms:W3CDTF">2012-12-13T01:24:37Z</dcterms:created>
  <dcterms:modified xsi:type="dcterms:W3CDTF">2015-11-25T17:27:48Z</dcterms:modified>
</cp:coreProperties>
</file>